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67" r:id="rId5"/>
    <p:sldId id="258" r:id="rId6"/>
    <p:sldId id="266" r:id="rId7"/>
    <p:sldId id="259" r:id="rId8"/>
    <p:sldId id="265" r:id="rId9"/>
    <p:sldId id="260" r:id="rId10"/>
    <p:sldId id="270" r:id="rId11"/>
    <p:sldId id="262" r:id="rId12"/>
    <p:sldId id="272" r:id="rId13"/>
    <p:sldId id="275" r:id="rId14"/>
    <p:sldId id="276" r:id="rId15"/>
    <p:sldId id="268" r:id="rId16"/>
    <p:sldId id="264" r:id="rId17"/>
    <p:sldId id="269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2" y="15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887D-9C9C-420D-AE1B-A8DBDFA7BBB6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04D6-B89F-4065-AEA1-8EC7EB11C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887D-9C9C-420D-AE1B-A8DBDFA7BBB6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04D6-B89F-4065-AEA1-8EC7EB11C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887D-9C9C-420D-AE1B-A8DBDFA7BBB6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04D6-B89F-4065-AEA1-8EC7EB11C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887D-9C9C-420D-AE1B-A8DBDFA7BBB6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04D6-B89F-4065-AEA1-8EC7EB11C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887D-9C9C-420D-AE1B-A8DBDFA7BBB6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04D6-B89F-4065-AEA1-8EC7EB11C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887D-9C9C-420D-AE1B-A8DBDFA7BBB6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04D6-B89F-4065-AEA1-8EC7EB11C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887D-9C9C-420D-AE1B-A8DBDFA7BBB6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04D6-B89F-4065-AEA1-8EC7EB11C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887D-9C9C-420D-AE1B-A8DBDFA7BBB6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04D6-B89F-4065-AEA1-8EC7EB11C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887D-9C9C-420D-AE1B-A8DBDFA7BBB6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04D6-B89F-4065-AEA1-8EC7EB11C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887D-9C9C-420D-AE1B-A8DBDFA7BBB6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04D6-B89F-4065-AEA1-8EC7EB11C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887D-9C9C-420D-AE1B-A8DBDFA7BBB6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04D6-B89F-4065-AEA1-8EC7EB11C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C887D-9C9C-420D-AE1B-A8DBDFA7BBB6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D04D6-B89F-4065-AEA1-8EC7EB11C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MATERIJALI U INŽENJERSTVU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393"/>
            <a:ext cx="76200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Univerzitet</a:t>
            </a:r>
            <a:r>
              <a:rPr lang="en-US" dirty="0" smtClean="0">
                <a:solidFill>
                  <a:schemeClr val="tx1"/>
                </a:solidFill>
              </a:rPr>
              <a:t> u </a:t>
            </a:r>
            <a:r>
              <a:rPr lang="en-US" dirty="0" err="1" smtClean="0">
                <a:solidFill>
                  <a:schemeClr val="tx1"/>
                </a:solidFill>
              </a:rPr>
              <a:t>Novom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Sadu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Fakultet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tehničkih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nauka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Departman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proizvodno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mašinstvo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Katedra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materijale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tehnologije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spajanja</a:t>
            </a: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4648200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tx1"/>
                </a:solidFill>
              </a:rPr>
              <a:t>Doc.dr</a:t>
            </a:r>
            <a:r>
              <a:rPr lang="en-US" dirty="0" smtClean="0">
                <a:solidFill>
                  <a:schemeClr val="tx1"/>
                </a:solidFill>
              </a:rPr>
              <a:t> Sebastian Baloš</a:t>
            </a:r>
            <a:endParaRPr lang="sr-Latn-C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8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 smtClean="0"/>
              <a:t>Osobine</a:t>
            </a:r>
            <a:r>
              <a:rPr lang="en-US" dirty="0" smtClean="0"/>
              <a:t>:  </a:t>
            </a:r>
            <a:r>
              <a:rPr lang="sr-Latn-CS" dirty="0" smtClean="0"/>
              <a:t>skuplji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sivog</a:t>
            </a:r>
            <a:r>
              <a:rPr lang="en-US" dirty="0" smtClean="0"/>
              <a:t>, </a:t>
            </a:r>
            <a:r>
              <a:rPr lang="en-US" dirty="0" err="1" smtClean="0"/>
              <a:t>vermikularnog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nodularnog</a:t>
            </a:r>
            <a:r>
              <a:rPr lang="en-US" dirty="0" smtClean="0"/>
              <a:t> </a:t>
            </a:r>
            <a:r>
              <a:rPr lang="en-US" dirty="0" err="1" smtClean="0"/>
              <a:t>liva</a:t>
            </a:r>
            <a:r>
              <a:rPr lang="en-US" dirty="0" smtClean="0"/>
              <a:t>, </a:t>
            </a:r>
            <a:r>
              <a:rPr lang="en-US" dirty="0" err="1" smtClean="0"/>
              <a:t>zato</a:t>
            </a:r>
            <a:r>
              <a:rPr lang="en-US" dirty="0" smtClean="0"/>
              <a:t> se </a:t>
            </a:r>
            <a:r>
              <a:rPr lang="en-US" dirty="0" err="1" smtClean="0"/>
              <a:t>njima</a:t>
            </a:r>
            <a:r>
              <a:rPr lang="en-US" dirty="0" smtClean="0"/>
              <a:t> </a:t>
            </a:r>
            <a:r>
              <a:rPr lang="en-US" dirty="0" err="1" smtClean="0"/>
              <a:t>zamenjuje</a:t>
            </a:r>
            <a:r>
              <a:rPr lang="en-US" dirty="0" smtClean="0"/>
              <a:t>, dobra </a:t>
            </a:r>
            <a:r>
              <a:rPr lang="en-US" dirty="0" err="1" smtClean="0"/>
              <a:t>livljivost</a:t>
            </a:r>
            <a:r>
              <a:rPr lang="en-US" dirty="0" smtClean="0"/>
              <a:t>, </a:t>
            </a:r>
            <a:r>
              <a:rPr lang="en-US" dirty="0" err="1" smtClean="0"/>
              <a:t>čvrstoća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žilavost</a:t>
            </a:r>
            <a:r>
              <a:rPr lang="en-US" dirty="0" smtClean="0"/>
              <a:t> </a:t>
            </a:r>
            <a:r>
              <a:rPr lang="en-US" dirty="0" err="1" smtClean="0"/>
              <a:t>iznad</a:t>
            </a:r>
            <a:r>
              <a:rPr lang="en-US" dirty="0" smtClean="0"/>
              <a:t> </a:t>
            </a:r>
            <a:r>
              <a:rPr lang="en-US" dirty="0" err="1" smtClean="0"/>
              <a:t>sivog</a:t>
            </a:r>
            <a:r>
              <a:rPr lang="en-US" dirty="0" smtClean="0"/>
              <a:t> </a:t>
            </a:r>
            <a:r>
              <a:rPr lang="en-US" dirty="0" err="1" smtClean="0"/>
              <a:t>liva</a:t>
            </a:r>
            <a:r>
              <a:rPr lang="en-US" dirty="0" smtClean="0"/>
              <a:t>, </a:t>
            </a:r>
            <a:r>
              <a:rPr lang="en-US" dirty="0" err="1" smtClean="0"/>
              <a:t>apsorbuje</a:t>
            </a:r>
            <a:r>
              <a:rPr lang="en-US" dirty="0" smtClean="0"/>
              <a:t> </a:t>
            </a:r>
            <a:r>
              <a:rPr lang="en-US" dirty="0" err="1" smtClean="0"/>
              <a:t>vibracije</a:t>
            </a:r>
            <a:endParaRPr lang="en-US" dirty="0" smtClean="0"/>
          </a:p>
          <a:p>
            <a:r>
              <a:rPr lang="en-US" dirty="0" err="1" smtClean="0"/>
              <a:t>Primena</a:t>
            </a:r>
            <a:r>
              <a:rPr lang="en-US" dirty="0" smtClean="0"/>
              <a:t>: </a:t>
            </a:r>
            <a:r>
              <a:rPr lang="en-US" dirty="0" err="1" smtClean="0"/>
              <a:t>ručni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, </a:t>
            </a:r>
            <a:r>
              <a:rPr lang="en-US" dirty="0" err="1" smtClean="0"/>
              <a:t>cevni</a:t>
            </a:r>
            <a:r>
              <a:rPr lang="en-US" dirty="0" smtClean="0"/>
              <a:t> </a:t>
            </a:r>
            <a:r>
              <a:rPr lang="en-US" dirty="0" err="1" smtClean="0"/>
              <a:t>fitinzi</a:t>
            </a:r>
            <a:r>
              <a:rPr lang="en-US" dirty="0" smtClean="0"/>
              <a:t>, </a:t>
            </a:r>
            <a:r>
              <a:rPr lang="en-US" dirty="0" err="1" smtClean="0"/>
              <a:t>kućišta</a:t>
            </a:r>
            <a:r>
              <a:rPr lang="en-US" dirty="0" smtClean="0"/>
              <a:t> </a:t>
            </a:r>
            <a:r>
              <a:rPr lang="en-US" dirty="0" err="1" smtClean="0"/>
              <a:t>pumpi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ventila</a:t>
            </a:r>
            <a:r>
              <a:rPr lang="en-US" dirty="0" smtClean="0"/>
              <a:t>,…</a:t>
            </a:r>
          </a:p>
          <a:p>
            <a:endParaRPr lang="en-US" dirty="0"/>
          </a:p>
        </p:txBody>
      </p:sp>
      <p:pic>
        <p:nvPicPr>
          <p:cNvPr id="27650" name="Picture 2" descr="http://i222.photobucket.com/albums/dd3/buswrench/evrin-matz-2009/ervin-matz-608-6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4683024"/>
            <a:ext cx="2971799" cy="2174976"/>
          </a:xfrm>
          <a:prstGeom prst="rect">
            <a:avLst/>
          </a:prstGeom>
          <a:noFill/>
        </p:spPr>
      </p:pic>
      <p:pic>
        <p:nvPicPr>
          <p:cNvPr id="27652" name="Picture 4" descr="http://img.hisupplier.com/var/userImages/old/sunsensi/sunsensi$52913573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67400" y="4401964"/>
            <a:ext cx="3276600" cy="2456035"/>
          </a:xfrm>
          <a:prstGeom prst="rect">
            <a:avLst/>
          </a:prstGeom>
          <a:noFill/>
        </p:spPr>
      </p:pic>
      <p:pic>
        <p:nvPicPr>
          <p:cNvPr id="27656" name="Picture 8" descr="http://www.kitz.co.jp/english2/use_products/ductile_bv/db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4371974"/>
            <a:ext cx="2286000" cy="2486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Nodularni</a:t>
            </a:r>
            <a:r>
              <a:rPr lang="en-US" dirty="0" smtClean="0"/>
              <a:t> </a:t>
            </a:r>
            <a:r>
              <a:rPr lang="en-US" dirty="0" err="1" smtClean="0"/>
              <a:t>liv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39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Grafit</a:t>
            </a:r>
            <a:r>
              <a:rPr lang="en-US" dirty="0" smtClean="0"/>
              <a:t> je u </a:t>
            </a:r>
            <a:r>
              <a:rPr lang="en-US" dirty="0" err="1" smtClean="0"/>
              <a:t>obliku</a:t>
            </a:r>
            <a:r>
              <a:rPr lang="en-US" dirty="0" smtClean="0"/>
              <a:t> </a:t>
            </a:r>
            <a:r>
              <a:rPr lang="en-US" dirty="0" err="1" smtClean="0"/>
              <a:t>loptica</a:t>
            </a:r>
            <a:endParaRPr lang="sr-Latn-CS" dirty="0" smtClean="0"/>
          </a:p>
          <a:p>
            <a:r>
              <a:rPr lang="sr-Latn-CS" dirty="0" smtClean="0"/>
              <a:t>Za postizanje grafita u obliku loptica, korist</a:t>
            </a:r>
            <a:r>
              <a:rPr lang="en-US" dirty="0" smtClean="0"/>
              <a:t>e</a:t>
            </a:r>
            <a:r>
              <a:rPr lang="sr-Latn-CS" dirty="0" smtClean="0"/>
              <a:t> se </a:t>
            </a:r>
            <a:r>
              <a:rPr lang="en-US" dirty="0" err="1" smtClean="0"/>
              <a:t>sferoidizatori</a:t>
            </a:r>
            <a:r>
              <a:rPr lang="sr-Latn-CS" dirty="0" smtClean="0"/>
              <a:t> </a:t>
            </a:r>
            <a:r>
              <a:rPr lang="sr-Latn-CS" dirty="0" smtClean="0"/>
              <a:t>(legura Fe-Si-Mg)</a:t>
            </a:r>
          </a:p>
          <a:p>
            <a:r>
              <a:rPr lang="en-US" dirty="0" err="1" smtClean="0"/>
              <a:t>Označavanje</a:t>
            </a:r>
            <a:r>
              <a:rPr lang="en-US" dirty="0" smtClean="0"/>
              <a:t>: </a:t>
            </a:r>
            <a:r>
              <a:rPr lang="sr-Latn-CS" dirty="0" smtClean="0"/>
              <a:t>	    </a:t>
            </a:r>
            <a:r>
              <a:rPr lang="en-US" dirty="0" smtClean="0"/>
              <a:t>GJ</a:t>
            </a:r>
            <a:r>
              <a:rPr lang="sr-Latn-CS" dirty="0" smtClean="0"/>
              <a:t>S</a:t>
            </a:r>
            <a:r>
              <a:rPr lang="en-US" dirty="0" smtClean="0"/>
              <a:t>-_ _ _-_</a:t>
            </a:r>
          </a:p>
          <a:p>
            <a:pPr>
              <a:buNone/>
            </a:pPr>
            <a:r>
              <a:rPr lang="en-US" dirty="0" err="1" smtClean="0"/>
              <a:t>nazivna</a:t>
            </a:r>
            <a:r>
              <a:rPr lang="en-US" dirty="0" smtClean="0"/>
              <a:t> </a:t>
            </a:r>
            <a:r>
              <a:rPr lang="en-US" dirty="0" err="1" smtClean="0"/>
              <a:t>zatezna</a:t>
            </a:r>
            <a:r>
              <a:rPr lang="en-US" dirty="0" smtClean="0"/>
              <a:t> </a:t>
            </a:r>
            <a:r>
              <a:rPr lang="en-US" dirty="0" err="1" smtClean="0"/>
              <a:t>čvrstoća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m</a:t>
            </a:r>
            <a:r>
              <a:rPr lang="en-US" dirty="0" smtClean="0"/>
              <a:t>	</a:t>
            </a:r>
            <a:r>
              <a:rPr lang="en-US" dirty="0" err="1" smtClean="0"/>
              <a:t>izduženje</a:t>
            </a:r>
            <a:r>
              <a:rPr lang="en-US" dirty="0" smtClean="0"/>
              <a:t> A</a:t>
            </a:r>
          </a:p>
          <a:p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 rot="5400000">
            <a:off x="4533900" y="3162300"/>
            <a:ext cx="228600" cy="76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5" name="Right Brace 4"/>
          <p:cNvSpPr/>
          <p:nvPr/>
        </p:nvSpPr>
        <p:spPr>
          <a:xfrm rot="5400000">
            <a:off x="5105400" y="3429000"/>
            <a:ext cx="228600" cy="228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277532"/>
            <a:ext cx="3048000" cy="242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9588" y="4267201"/>
            <a:ext cx="3216612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3276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Osobine</a:t>
            </a:r>
            <a:r>
              <a:rPr lang="en-US" dirty="0" smtClean="0"/>
              <a:t>:  </a:t>
            </a:r>
            <a:r>
              <a:rPr lang="en-US" dirty="0" err="1" smtClean="0"/>
              <a:t>niska</a:t>
            </a:r>
            <a:r>
              <a:rPr lang="en-US" dirty="0" smtClean="0"/>
              <a:t> </a:t>
            </a:r>
            <a:r>
              <a:rPr lang="en-US" dirty="0" err="1" smtClean="0"/>
              <a:t>cena</a:t>
            </a:r>
            <a:r>
              <a:rPr lang="en-US" dirty="0" smtClean="0"/>
              <a:t>, dobra </a:t>
            </a:r>
            <a:r>
              <a:rPr lang="en-US" dirty="0" err="1" smtClean="0"/>
              <a:t>livljivost</a:t>
            </a:r>
            <a:r>
              <a:rPr lang="en-US" dirty="0" smtClean="0"/>
              <a:t>, </a:t>
            </a:r>
            <a:r>
              <a:rPr lang="en-US" dirty="0" err="1" smtClean="0"/>
              <a:t>čvrstoća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žilavost</a:t>
            </a:r>
            <a:r>
              <a:rPr lang="en-US" dirty="0" smtClean="0"/>
              <a:t> </a:t>
            </a:r>
            <a:r>
              <a:rPr lang="sr-Latn-CS" dirty="0" smtClean="0"/>
              <a:t>iznad </a:t>
            </a:r>
            <a:r>
              <a:rPr lang="en-US" dirty="0" err="1" smtClean="0"/>
              <a:t>sivog</a:t>
            </a:r>
            <a:r>
              <a:rPr lang="sr-Latn-CS" dirty="0" smtClean="0"/>
              <a:t>, temper i vermikularnog liva, dobro prigušuje vibracije</a:t>
            </a:r>
          </a:p>
          <a:p>
            <a:r>
              <a:rPr lang="sr-Latn-CS" b="1" i="1" dirty="0" smtClean="0"/>
              <a:t>Može se termički obrađivati i tako se dobija ADI materijal (čvrstoća kao kod čelika za poboljšanje-najčvršće liveno gvožđe, žilavost nešto manja, ali </a:t>
            </a:r>
            <a:r>
              <a:rPr lang="en-US" b="1" i="1" dirty="0" err="1" smtClean="0"/>
              <a:t>upola</a:t>
            </a:r>
            <a:r>
              <a:rPr lang="sr-Latn-CS" b="1" i="1" dirty="0" smtClean="0"/>
              <a:t> jeftiniji od čelika za poboljšanje)</a:t>
            </a:r>
            <a:endParaRPr lang="en-US" b="1" i="1" dirty="0" smtClean="0"/>
          </a:p>
          <a:p>
            <a:r>
              <a:rPr lang="en-US" dirty="0" err="1" smtClean="0"/>
              <a:t>Primena</a:t>
            </a:r>
            <a:r>
              <a:rPr lang="en-US" dirty="0" smtClean="0"/>
              <a:t> </a:t>
            </a:r>
            <a:r>
              <a:rPr lang="en-US" dirty="0" err="1" smtClean="0"/>
              <a:t>nodularnog</a:t>
            </a:r>
            <a:r>
              <a:rPr lang="en-US" dirty="0" smtClean="0"/>
              <a:t> </a:t>
            </a:r>
            <a:r>
              <a:rPr lang="en-US" dirty="0" err="1" smtClean="0"/>
              <a:t>liva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ADI </a:t>
            </a:r>
            <a:r>
              <a:rPr lang="en-US" dirty="0" err="1" smtClean="0"/>
              <a:t>materijala</a:t>
            </a:r>
            <a:r>
              <a:rPr lang="en-US" dirty="0" smtClean="0"/>
              <a:t>: </a:t>
            </a:r>
            <a:r>
              <a:rPr lang="sr-Latn-CS" dirty="0" smtClean="0"/>
              <a:t>radilice,</a:t>
            </a:r>
            <a:r>
              <a:rPr lang="en-US" dirty="0" smtClean="0"/>
              <a:t> </a:t>
            </a:r>
            <a:r>
              <a:rPr lang="sr-Latn-CS" dirty="0" smtClean="0"/>
              <a:t>cevi, komponente kamiona i dr., kućišta pumpi i ventila</a:t>
            </a:r>
            <a:endParaRPr lang="en-US" dirty="0" smtClean="0"/>
          </a:p>
          <a:p>
            <a:endParaRPr lang="sr-Latn-C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5105400"/>
            <a:ext cx="379395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692" y="3657600"/>
            <a:ext cx="341970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33800" y="3634154"/>
            <a:ext cx="2514600" cy="154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3810000"/>
            <a:ext cx="241662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5" name="AutoShape 7" descr="http://i00.i.aliimg.com/img/pb/060/179/284/284179060_753.jpg"/>
          <p:cNvSpPr>
            <a:spLocks noChangeAspect="1" noChangeArrowheads="1"/>
          </p:cNvSpPr>
          <p:nvPr/>
        </p:nvSpPr>
        <p:spPr bwMode="auto">
          <a:xfrm>
            <a:off x="155575" y="-1790700"/>
            <a:ext cx="44386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114800" y="5376333"/>
            <a:ext cx="1905000" cy="148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Vermikularni</a:t>
            </a:r>
            <a:r>
              <a:rPr lang="en-US" dirty="0" smtClean="0"/>
              <a:t> </a:t>
            </a:r>
            <a:r>
              <a:rPr lang="en-US" dirty="0" err="1" smtClean="0"/>
              <a:t>liv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599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Grafit</a:t>
            </a:r>
            <a:r>
              <a:rPr lang="en-US" dirty="0" smtClean="0"/>
              <a:t> je u </a:t>
            </a:r>
            <a:r>
              <a:rPr lang="en-US" dirty="0" err="1" smtClean="0"/>
              <a:t>obliku</a:t>
            </a:r>
            <a:r>
              <a:rPr lang="en-US" dirty="0" smtClean="0"/>
              <a:t> </a:t>
            </a:r>
            <a:r>
              <a:rPr lang="en-US" dirty="0" err="1" smtClean="0"/>
              <a:t>kratkih</a:t>
            </a:r>
            <a:r>
              <a:rPr lang="en-US" dirty="0" smtClean="0"/>
              <a:t> </a:t>
            </a:r>
            <a:r>
              <a:rPr lang="en-US" dirty="0" err="1" smtClean="0"/>
              <a:t>štapića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Degenerisani</a:t>
            </a:r>
            <a:r>
              <a:rPr lang="en-US" dirty="0" smtClean="0"/>
              <a:t>” </a:t>
            </a:r>
            <a:r>
              <a:rPr lang="en-US" dirty="0" err="1" smtClean="0"/>
              <a:t>nodularni</a:t>
            </a:r>
            <a:r>
              <a:rPr lang="en-US" dirty="0" smtClean="0"/>
              <a:t> </a:t>
            </a:r>
            <a:r>
              <a:rPr lang="en-US" dirty="0" err="1" smtClean="0"/>
              <a:t>liv</a:t>
            </a:r>
            <a:r>
              <a:rPr lang="sr-Latn-CS" dirty="0" smtClean="0"/>
              <a:t> – dobija se dodavanjem manje količine </a:t>
            </a:r>
            <a:r>
              <a:rPr lang="en-US" dirty="0" err="1" smtClean="0"/>
              <a:t>sferoidizatora</a:t>
            </a:r>
            <a:r>
              <a:rPr lang="sr-Latn-CS" dirty="0" smtClean="0"/>
              <a:t> </a:t>
            </a:r>
            <a:endParaRPr lang="sr-Latn-CS" dirty="0" smtClean="0"/>
          </a:p>
          <a:p>
            <a:pPr>
              <a:buNone/>
            </a:pPr>
            <a:r>
              <a:rPr lang="sr-Latn-CS" dirty="0" smtClean="0"/>
              <a:t>    (Fe-Si-Mg)</a:t>
            </a:r>
            <a:endParaRPr lang="en-US" dirty="0" smtClean="0"/>
          </a:p>
          <a:p>
            <a:r>
              <a:rPr lang="en-US" dirty="0" err="1" smtClean="0"/>
              <a:t>Označavanje</a:t>
            </a:r>
            <a:r>
              <a:rPr lang="en-US" dirty="0" smtClean="0"/>
              <a:t>: GJV-_ _ _</a:t>
            </a:r>
          </a:p>
          <a:p>
            <a:pPr>
              <a:buNone/>
            </a:pPr>
            <a:r>
              <a:rPr lang="en-US" dirty="0" smtClean="0"/>
              <a:t>				</a:t>
            </a:r>
            <a:r>
              <a:rPr lang="en-US" dirty="0" err="1" smtClean="0"/>
              <a:t>nazivna</a:t>
            </a:r>
            <a:r>
              <a:rPr lang="en-US" dirty="0" smtClean="0"/>
              <a:t> </a:t>
            </a:r>
            <a:r>
              <a:rPr lang="en-US" dirty="0" err="1" smtClean="0"/>
              <a:t>zatezna</a:t>
            </a:r>
            <a:r>
              <a:rPr lang="en-US" dirty="0" smtClean="0"/>
              <a:t> </a:t>
            </a:r>
            <a:r>
              <a:rPr lang="en-US" dirty="0" err="1" smtClean="0"/>
              <a:t>čvrstoća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621576"/>
            <a:ext cx="6629400" cy="223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ight Brace 7"/>
          <p:cNvSpPr/>
          <p:nvPr/>
        </p:nvSpPr>
        <p:spPr>
          <a:xfrm rot="5400000">
            <a:off x="4191000" y="3733800"/>
            <a:ext cx="228600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3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err="1" smtClean="0"/>
              <a:t>Osobine</a:t>
            </a:r>
            <a:r>
              <a:rPr lang="en-US" dirty="0" smtClean="0"/>
              <a:t>:  </a:t>
            </a:r>
            <a:r>
              <a:rPr lang="en-US" dirty="0" err="1" smtClean="0"/>
              <a:t>niska</a:t>
            </a:r>
            <a:r>
              <a:rPr lang="en-US" dirty="0" smtClean="0"/>
              <a:t> </a:t>
            </a:r>
            <a:r>
              <a:rPr lang="en-US" dirty="0" err="1" smtClean="0"/>
              <a:t>cena</a:t>
            </a:r>
            <a:r>
              <a:rPr lang="en-US" dirty="0" smtClean="0"/>
              <a:t>, dobra </a:t>
            </a:r>
            <a:r>
              <a:rPr lang="en-US" dirty="0" err="1" smtClean="0"/>
              <a:t>livljivost</a:t>
            </a:r>
            <a:r>
              <a:rPr lang="en-US" dirty="0" smtClean="0"/>
              <a:t>, </a:t>
            </a:r>
            <a:r>
              <a:rPr lang="en-US" dirty="0" err="1" smtClean="0"/>
              <a:t>čvrstoća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žilavost</a:t>
            </a:r>
            <a:r>
              <a:rPr lang="en-US" dirty="0" smtClean="0"/>
              <a:t> </a:t>
            </a:r>
            <a:r>
              <a:rPr lang="en-US" dirty="0" err="1" smtClean="0"/>
              <a:t>iznad</a:t>
            </a:r>
            <a:r>
              <a:rPr lang="en-US" dirty="0" smtClean="0"/>
              <a:t> </a:t>
            </a:r>
            <a:r>
              <a:rPr lang="en-US" dirty="0" err="1" smtClean="0"/>
              <a:t>sivog</a:t>
            </a:r>
            <a:r>
              <a:rPr lang="en-US" dirty="0" smtClean="0"/>
              <a:t> </a:t>
            </a:r>
            <a:r>
              <a:rPr lang="en-US" dirty="0" err="1" smtClean="0"/>
              <a:t>liva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nivou</a:t>
            </a:r>
            <a:r>
              <a:rPr lang="en-US" dirty="0" smtClean="0"/>
              <a:t> temper </a:t>
            </a:r>
            <a:r>
              <a:rPr lang="en-US" dirty="0" err="1" smtClean="0"/>
              <a:t>liva</a:t>
            </a:r>
            <a:r>
              <a:rPr lang="en-US" dirty="0" smtClean="0"/>
              <a:t>, </a:t>
            </a:r>
            <a:r>
              <a:rPr lang="en-US" dirty="0" err="1" smtClean="0"/>
              <a:t>odlično</a:t>
            </a:r>
            <a:r>
              <a:rPr lang="en-US" dirty="0" smtClean="0"/>
              <a:t> </a:t>
            </a:r>
            <a:r>
              <a:rPr lang="en-US" dirty="0" err="1" smtClean="0"/>
              <a:t>apsorbuje</a:t>
            </a:r>
            <a:r>
              <a:rPr lang="en-US" dirty="0" smtClean="0"/>
              <a:t> </a:t>
            </a:r>
            <a:r>
              <a:rPr lang="en-US" dirty="0" err="1" smtClean="0"/>
              <a:t>vibracije</a:t>
            </a:r>
            <a:endParaRPr lang="en-US" dirty="0" smtClean="0"/>
          </a:p>
          <a:p>
            <a:r>
              <a:rPr lang="en-US" dirty="0" err="1" smtClean="0"/>
              <a:t>Primena</a:t>
            </a:r>
            <a:r>
              <a:rPr lang="en-US" dirty="0" smtClean="0"/>
              <a:t>: </a:t>
            </a:r>
            <a:r>
              <a:rPr lang="en-US" dirty="0" err="1" smtClean="0"/>
              <a:t>blokovi</a:t>
            </a:r>
            <a:r>
              <a:rPr lang="en-US" dirty="0" smtClean="0"/>
              <a:t> </a:t>
            </a:r>
            <a:r>
              <a:rPr lang="en-US" dirty="0" err="1" smtClean="0"/>
              <a:t>motora</a:t>
            </a:r>
            <a:r>
              <a:rPr lang="en-US" dirty="0" smtClean="0"/>
              <a:t> (V-</a:t>
            </a:r>
            <a:r>
              <a:rPr lang="en-US" dirty="0" err="1" smtClean="0"/>
              <a:t>motori</a:t>
            </a:r>
            <a:r>
              <a:rPr lang="en-US" dirty="0" smtClean="0"/>
              <a:t>),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izduvne</a:t>
            </a:r>
            <a:r>
              <a:rPr lang="en-US" dirty="0" smtClean="0"/>
              <a:t> </a:t>
            </a:r>
            <a:r>
              <a:rPr lang="en-US" dirty="0" err="1" smtClean="0"/>
              <a:t>grane</a:t>
            </a:r>
            <a:r>
              <a:rPr lang="en-US" dirty="0" smtClean="0"/>
              <a:t>, </a:t>
            </a:r>
            <a:r>
              <a:rPr lang="en-US" dirty="0" err="1" smtClean="0"/>
              <a:t>kućišta</a:t>
            </a:r>
            <a:r>
              <a:rPr lang="en-US" dirty="0" smtClean="0"/>
              <a:t> </a:t>
            </a:r>
            <a:r>
              <a:rPr lang="en-US" dirty="0" err="1" smtClean="0"/>
              <a:t>pumpi</a:t>
            </a:r>
            <a:r>
              <a:rPr lang="en-US" dirty="0" smtClean="0"/>
              <a:t>, </a:t>
            </a:r>
            <a:r>
              <a:rPr lang="en-US" dirty="0" err="1" smtClean="0"/>
              <a:t>fitinzi</a:t>
            </a:r>
            <a:r>
              <a:rPr lang="en-US" dirty="0" smtClean="0"/>
              <a:t>,…</a:t>
            </a:r>
          </a:p>
          <a:p>
            <a:endParaRPr lang="en-US" dirty="0"/>
          </a:p>
        </p:txBody>
      </p:sp>
      <p:pic>
        <p:nvPicPr>
          <p:cNvPr id="28674" name="Picture 2" descr="http://images.autoline-eu.ie/s/spare-parts-engine-engine-MERCEDES-BENZ-V8-ENGINE-OM402-280PS---1_big--120706012229869499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4630433"/>
            <a:ext cx="2971799" cy="2227566"/>
          </a:xfrm>
          <a:prstGeom prst="rect">
            <a:avLst/>
          </a:prstGeom>
          <a:noFill/>
        </p:spPr>
      </p:pic>
      <p:pic>
        <p:nvPicPr>
          <p:cNvPr id="28678" name="Picture 6" descr="http://www.zhyfoundry.com/wp-content/gallery/cache/481__596x9999_chrysler-3-0-liter-v6-ecodiesel.gif"/>
          <p:cNvPicPr>
            <a:picLocks noChangeAspect="1" noChangeArrowheads="1"/>
          </p:cNvPicPr>
          <p:nvPr/>
        </p:nvPicPr>
        <p:blipFill>
          <a:blip r:embed="rId3"/>
          <a:srcRect l="14765" r="14094"/>
          <a:stretch>
            <a:fillRect/>
          </a:stretch>
        </p:blipFill>
        <p:spPr bwMode="auto">
          <a:xfrm>
            <a:off x="6019800" y="4389586"/>
            <a:ext cx="3124200" cy="2468414"/>
          </a:xfrm>
          <a:prstGeom prst="rect">
            <a:avLst/>
          </a:prstGeom>
          <a:noFill/>
        </p:spPr>
      </p:pic>
      <p:pic>
        <p:nvPicPr>
          <p:cNvPr id="28680" name="Picture 8" descr="http://cdn.speednik.com/files/2011/11/SEMAIMG_640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98098" y="4724400"/>
            <a:ext cx="3197901" cy="2133600"/>
          </a:xfrm>
          <a:prstGeom prst="rect">
            <a:avLst/>
          </a:prstGeom>
          <a:noFill/>
        </p:spPr>
      </p:pic>
      <p:pic>
        <p:nvPicPr>
          <p:cNvPr id="28682" name="Picture 10" descr="http://i00.i.aliimg.com/photo/v0/135542130/compact_rugged_heavy_duty_submersible_cast_iron.jpg_350x3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396813"/>
            <a:ext cx="1676400" cy="3241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055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Bela</a:t>
            </a:r>
            <a:r>
              <a:rPr lang="en-US" dirty="0" smtClean="0"/>
              <a:t> </a:t>
            </a:r>
            <a:r>
              <a:rPr lang="en-US" dirty="0" err="1" smtClean="0"/>
              <a:t>livena</a:t>
            </a:r>
            <a:r>
              <a:rPr lang="en-US" dirty="0" smtClean="0"/>
              <a:t> </a:t>
            </a:r>
            <a:r>
              <a:rPr lang="en-US" dirty="0" err="1" smtClean="0"/>
              <a:t>gvožđa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1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Višak</a:t>
            </a:r>
            <a:r>
              <a:rPr lang="en-US" dirty="0" smtClean="0"/>
              <a:t>” </a:t>
            </a:r>
            <a:r>
              <a:rPr lang="en-US" dirty="0" err="1" smtClean="0"/>
              <a:t>ugljenika</a:t>
            </a:r>
            <a:r>
              <a:rPr lang="en-US" dirty="0" smtClean="0"/>
              <a:t> </a:t>
            </a:r>
            <a:r>
              <a:rPr lang="en-US" dirty="0" err="1" smtClean="0"/>
              <a:t>preko</a:t>
            </a:r>
            <a:r>
              <a:rPr lang="en-US" dirty="0" smtClean="0"/>
              <a:t> 2,11% se </a:t>
            </a:r>
            <a:r>
              <a:rPr lang="en-US" dirty="0" err="1" smtClean="0"/>
              <a:t>pojavljuje</a:t>
            </a:r>
            <a:r>
              <a:rPr lang="en-US" dirty="0" smtClean="0"/>
              <a:t> u </a:t>
            </a:r>
            <a:r>
              <a:rPr lang="en-US" dirty="0" err="1" smtClean="0"/>
              <a:t>obliku</a:t>
            </a:r>
            <a:r>
              <a:rPr lang="en-US" dirty="0" smtClean="0"/>
              <a:t> </a:t>
            </a:r>
            <a:r>
              <a:rPr lang="en-US" dirty="0" err="1" smtClean="0"/>
              <a:t>cementita</a:t>
            </a:r>
            <a:r>
              <a:rPr lang="en-US" dirty="0" smtClean="0"/>
              <a:t> (Fe</a:t>
            </a:r>
            <a:r>
              <a:rPr lang="en-US" baseline="-25000" dirty="0" smtClean="0"/>
              <a:t>3</a:t>
            </a:r>
            <a:r>
              <a:rPr lang="en-US" dirty="0" smtClean="0"/>
              <a:t>C)</a:t>
            </a:r>
          </a:p>
          <a:p>
            <a:r>
              <a:rPr lang="en-US" dirty="0" err="1" smtClean="0"/>
              <a:t>Dobijaju</a:t>
            </a:r>
            <a:r>
              <a:rPr lang="en-US" dirty="0" smtClean="0"/>
              <a:t> se </a:t>
            </a:r>
            <a:r>
              <a:rPr lang="en-US" dirty="0" err="1" smtClean="0"/>
              <a:t>brzim</a:t>
            </a:r>
            <a:r>
              <a:rPr lang="en-US" dirty="0" smtClean="0"/>
              <a:t> </a:t>
            </a:r>
            <a:r>
              <a:rPr lang="en-US" dirty="0" err="1" smtClean="0"/>
              <a:t>hlađenjem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sprečava</a:t>
            </a:r>
            <a:r>
              <a:rPr lang="en-US" dirty="0" smtClean="0"/>
              <a:t> se </a:t>
            </a:r>
            <a:r>
              <a:rPr lang="en-US" dirty="0" err="1" smtClean="0"/>
              <a:t>inokulacija</a:t>
            </a:r>
            <a:r>
              <a:rPr lang="en-US" dirty="0" smtClean="0"/>
              <a:t> </a:t>
            </a:r>
            <a:r>
              <a:rPr lang="en-US" dirty="0" err="1" smtClean="0"/>
              <a:t>grafita</a:t>
            </a:r>
            <a:endParaRPr lang="en-US" dirty="0" smtClean="0"/>
          </a:p>
          <a:p>
            <a:r>
              <a:rPr lang="en-US" dirty="0" err="1" smtClean="0"/>
              <a:t>Mikrostruktura</a:t>
            </a:r>
            <a:r>
              <a:rPr lang="en-US" dirty="0" smtClean="0"/>
              <a:t>: </a:t>
            </a:r>
            <a:r>
              <a:rPr lang="en-US" dirty="0" err="1" smtClean="0"/>
              <a:t>cementit+metalna</a:t>
            </a:r>
            <a:r>
              <a:rPr lang="en-US" dirty="0" smtClean="0"/>
              <a:t> </a:t>
            </a:r>
            <a:r>
              <a:rPr lang="en-US" dirty="0" err="1" smtClean="0"/>
              <a:t>osnova</a:t>
            </a:r>
            <a:r>
              <a:rPr lang="en-US" dirty="0" smtClean="0"/>
              <a:t> (</a:t>
            </a:r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en-US" dirty="0" err="1" smtClean="0"/>
              <a:t>martenzit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23554" name="Picture 2" descr="http://www.lehigh.edu/%7Einarcmet/Inages/Picture17%20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038600"/>
            <a:ext cx="3876675" cy="2619375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rot="5400000">
            <a:off x="5486400" y="3886200"/>
            <a:ext cx="533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0" y="3657600"/>
            <a:ext cx="990600" cy="2362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dirty="0" err="1" smtClean="0"/>
              <a:t>Osobine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visoka</a:t>
            </a:r>
            <a:r>
              <a:rPr lang="en-US" dirty="0" smtClean="0"/>
              <a:t> </a:t>
            </a:r>
            <a:r>
              <a:rPr lang="en-US" dirty="0" err="1" smtClean="0"/>
              <a:t>tvrdoća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visoka</a:t>
            </a:r>
            <a:r>
              <a:rPr lang="en-US" dirty="0" smtClean="0"/>
              <a:t> </a:t>
            </a:r>
            <a:r>
              <a:rPr lang="en-US" dirty="0" err="1" smtClean="0"/>
              <a:t>otpornost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habanje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krtost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sprečava</a:t>
            </a:r>
            <a:r>
              <a:rPr lang="en-US" dirty="0" smtClean="0"/>
              <a:t> </a:t>
            </a:r>
            <a:r>
              <a:rPr lang="en-US" dirty="0" err="1" smtClean="0"/>
              <a:t>širu</a:t>
            </a:r>
            <a:r>
              <a:rPr lang="en-US" dirty="0" smtClean="0"/>
              <a:t> </a:t>
            </a:r>
            <a:r>
              <a:rPr lang="en-US" dirty="0" err="1" smtClean="0"/>
              <a:t>upotrebu</a:t>
            </a:r>
            <a:r>
              <a:rPr lang="en-US" dirty="0" smtClean="0"/>
              <a:t> u </a:t>
            </a:r>
            <a:r>
              <a:rPr lang="en-US" dirty="0" err="1" smtClean="0"/>
              <a:t>inženjerstvu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teška</a:t>
            </a:r>
            <a:r>
              <a:rPr lang="en-US" dirty="0" smtClean="0"/>
              <a:t> </a:t>
            </a:r>
            <a:r>
              <a:rPr lang="en-US" dirty="0" err="1" smtClean="0"/>
              <a:t>obradivost</a:t>
            </a:r>
            <a:r>
              <a:rPr lang="en-US" dirty="0" smtClean="0"/>
              <a:t> </a:t>
            </a:r>
            <a:r>
              <a:rPr lang="en-US" dirty="0" err="1" smtClean="0"/>
              <a:t>rezanjem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dodatak</a:t>
            </a:r>
            <a:r>
              <a:rPr lang="en-US" dirty="0" smtClean="0"/>
              <a:t> </a:t>
            </a:r>
            <a:r>
              <a:rPr lang="en-US" dirty="0" smtClean="0"/>
              <a:t>Cr </a:t>
            </a:r>
            <a:r>
              <a:rPr lang="en-US" dirty="0" err="1" smtClean="0"/>
              <a:t>omogućava</a:t>
            </a:r>
            <a:r>
              <a:rPr lang="en-US" dirty="0" smtClean="0"/>
              <a:t> </a:t>
            </a:r>
            <a:r>
              <a:rPr lang="en-US" dirty="0" err="1" smtClean="0"/>
              <a:t>dobijanje</a:t>
            </a:r>
            <a:r>
              <a:rPr lang="en-US" dirty="0" smtClean="0"/>
              <a:t> </a:t>
            </a:r>
            <a:r>
              <a:rPr lang="en-US" dirty="0" err="1" smtClean="0"/>
              <a:t>masivnih</a:t>
            </a:r>
            <a:r>
              <a:rPr lang="en-US" dirty="0" smtClean="0"/>
              <a:t> </a:t>
            </a:r>
            <a:r>
              <a:rPr lang="en-US" dirty="0" err="1" smtClean="0"/>
              <a:t>delova</a:t>
            </a:r>
            <a:r>
              <a:rPr lang="en-US" dirty="0" smtClean="0"/>
              <a:t> od </a:t>
            </a:r>
            <a:r>
              <a:rPr lang="en-US" dirty="0" err="1" smtClean="0"/>
              <a:t>belog</a:t>
            </a:r>
            <a:r>
              <a:rPr lang="en-US" dirty="0" smtClean="0"/>
              <a:t> </a:t>
            </a:r>
            <a:r>
              <a:rPr lang="en-US" dirty="0" err="1" smtClean="0"/>
              <a:t>livenog</a:t>
            </a:r>
            <a:r>
              <a:rPr lang="en-US" dirty="0" smtClean="0"/>
              <a:t> </a:t>
            </a:r>
            <a:r>
              <a:rPr lang="en-US" dirty="0" err="1" smtClean="0"/>
              <a:t>gvožđa</a:t>
            </a:r>
            <a:r>
              <a:rPr lang="en-US" dirty="0" smtClean="0"/>
              <a:t> (bez Cr se </a:t>
            </a:r>
            <a:r>
              <a:rPr lang="en-US" dirty="0" err="1" smtClean="0"/>
              <a:t>cementit</a:t>
            </a:r>
            <a:r>
              <a:rPr lang="en-US" dirty="0" smtClean="0"/>
              <a:t> </a:t>
            </a:r>
            <a:r>
              <a:rPr lang="en-US" dirty="0" err="1" smtClean="0"/>
              <a:t>dobija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u </a:t>
            </a:r>
            <a:r>
              <a:rPr lang="en-US" dirty="0" err="1" smtClean="0"/>
              <a:t>površinskom</a:t>
            </a:r>
            <a:r>
              <a:rPr lang="en-US" dirty="0" smtClean="0"/>
              <a:t> </a:t>
            </a:r>
            <a:r>
              <a:rPr lang="en-US" dirty="0" err="1" smtClean="0"/>
              <a:t>sloju</a:t>
            </a:r>
            <a:r>
              <a:rPr lang="en-US" dirty="0" smtClean="0"/>
              <a:t> – </a:t>
            </a:r>
            <a:r>
              <a:rPr lang="en-US" dirty="0" err="1" smtClean="0"/>
              <a:t>ekvivalent</a:t>
            </a:r>
            <a:r>
              <a:rPr lang="en-US" dirty="0" smtClean="0"/>
              <a:t> </a:t>
            </a:r>
            <a:r>
              <a:rPr lang="en-US" dirty="0" err="1" smtClean="0"/>
              <a:t>cementaciji</a:t>
            </a:r>
            <a:r>
              <a:rPr lang="en-US" dirty="0" smtClean="0"/>
              <a:t> – </a:t>
            </a:r>
            <a:r>
              <a:rPr lang="en-US" dirty="0" err="1" smtClean="0"/>
              <a:t>tvrda</a:t>
            </a:r>
            <a:r>
              <a:rPr lang="en-US" dirty="0" smtClean="0"/>
              <a:t> </a:t>
            </a:r>
            <a:r>
              <a:rPr lang="en-US" dirty="0" err="1" smtClean="0"/>
              <a:t>površina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žilavije</a:t>
            </a:r>
            <a:r>
              <a:rPr lang="en-US" dirty="0" smtClean="0"/>
              <a:t> </a:t>
            </a:r>
            <a:r>
              <a:rPr lang="en-US" dirty="0" err="1" smtClean="0"/>
              <a:t>jezgro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18288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Primena</a:t>
            </a:r>
            <a:r>
              <a:rPr lang="en-US" dirty="0" smtClean="0"/>
              <a:t>: </a:t>
            </a:r>
            <a:r>
              <a:rPr lang="en-US" dirty="0" err="1" smtClean="0"/>
              <a:t>uređaji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mlevenje</a:t>
            </a:r>
            <a:r>
              <a:rPr lang="en-US" dirty="0" smtClean="0"/>
              <a:t> (</a:t>
            </a:r>
            <a:r>
              <a:rPr lang="en-US" dirty="0" err="1" smtClean="0"/>
              <a:t>uglja</a:t>
            </a:r>
            <a:r>
              <a:rPr lang="en-US" dirty="0" smtClean="0"/>
              <a:t>, </a:t>
            </a:r>
            <a:r>
              <a:rPr lang="en-US" dirty="0" err="1" smtClean="0"/>
              <a:t>mineralnih</a:t>
            </a:r>
            <a:r>
              <a:rPr lang="en-US" dirty="0" smtClean="0"/>
              <a:t> </a:t>
            </a:r>
            <a:r>
              <a:rPr lang="en-US" dirty="0" err="1" smtClean="0"/>
              <a:t>faza</a:t>
            </a:r>
            <a:r>
              <a:rPr lang="en-US" dirty="0" smtClean="0"/>
              <a:t> u </a:t>
            </a:r>
            <a:r>
              <a:rPr lang="en-US" dirty="0" err="1" smtClean="0"/>
              <a:t>ciglarskoj</a:t>
            </a:r>
            <a:r>
              <a:rPr lang="en-US" dirty="0" smtClean="0"/>
              <a:t> </a:t>
            </a:r>
            <a:r>
              <a:rPr lang="en-US" dirty="0" err="1" smtClean="0"/>
              <a:t>industriji</a:t>
            </a:r>
            <a:r>
              <a:rPr lang="en-US" dirty="0" smtClean="0"/>
              <a:t>,…), </a:t>
            </a:r>
            <a:r>
              <a:rPr lang="en-US" dirty="0" err="1" smtClean="0"/>
              <a:t>komponente</a:t>
            </a:r>
            <a:r>
              <a:rPr lang="en-US" dirty="0" smtClean="0"/>
              <a:t> </a:t>
            </a:r>
            <a:r>
              <a:rPr lang="en-US" dirty="0" err="1" smtClean="0"/>
              <a:t>pumpi</a:t>
            </a:r>
            <a:r>
              <a:rPr lang="en-US" dirty="0" smtClean="0"/>
              <a:t>, </a:t>
            </a:r>
            <a:r>
              <a:rPr lang="en-US" dirty="0" err="1" smtClean="0"/>
              <a:t>kašike</a:t>
            </a:r>
            <a:r>
              <a:rPr lang="en-US" dirty="0" smtClean="0"/>
              <a:t> </a:t>
            </a:r>
            <a:r>
              <a:rPr lang="en-US" dirty="0" err="1" smtClean="0"/>
              <a:t>rovokopača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dozera</a:t>
            </a:r>
            <a:r>
              <a:rPr lang="en-US" dirty="0" smtClean="0"/>
              <a:t>,… </a:t>
            </a:r>
            <a:endParaRPr lang="en-US" dirty="0"/>
          </a:p>
        </p:txBody>
      </p:sp>
      <p:pic>
        <p:nvPicPr>
          <p:cNvPr id="22530" name="Picture 2" descr="http://www.nelsonmachinery.com/92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4774481"/>
            <a:ext cx="2667000" cy="2007319"/>
          </a:xfrm>
          <a:prstGeom prst="rect">
            <a:avLst/>
          </a:prstGeom>
          <a:noFill/>
        </p:spPr>
      </p:pic>
      <p:pic>
        <p:nvPicPr>
          <p:cNvPr id="22532" name="Picture 4" descr="http://www.rpmandassociates.com/images/CoalPulverizerTable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505" y="4686299"/>
            <a:ext cx="2797295" cy="2095501"/>
          </a:xfrm>
          <a:prstGeom prst="rect">
            <a:avLst/>
          </a:prstGeom>
          <a:noFill/>
        </p:spPr>
      </p:pic>
      <p:pic>
        <p:nvPicPr>
          <p:cNvPr id="22534" name="Picture 6" descr="http://www.mine-engineer.com/mining/Ball_mill_CutAwa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1825" y="4705349"/>
            <a:ext cx="2695575" cy="1924051"/>
          </a:xfrm>
          <a:prstGeom prst="rect">
            <a:avLst/>
          </a:prstGeom>
          <a:noFill/>
        </p:spPr>
      </p:pic>
      <p:pic>
        <p:nvPicPr>
          <p:cNvPr id="22536" name="Picture 8" descr="http://dynamicengserv.com/ballmill/18_FloridaBallMillRemoval200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96025" y="2552699"/>
            <a:ext cx="2695575" cy="2019301"/>
          </a:xfrm>
          <a:prstGeom prst="rect">
            <a:avLst/>
          </a:prstGeom>
          <a:noFill/>
        </p:spPr>
      </p:pic>
      <p:pic>
        <p:nvPicPr>
          <p:cNvPr id="22538" name="Picture 10" descr="http://www.chinaslurrypump.com/photo/pl245969-rubber_lined_slurry_pump_impeller_and_liners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29000" y="2552835"/>
            <a:ext cx="2695394" cy="2019165"/>
          </a:xfrm>
          <a:prstGeom prst="rect">
            <a:avLst/>
          </a:prstGeom>
          <a:noFill/>
        </p:spPr>
      </p:pic>
      <p:pic>
        <p:nvPicPr>
          <p:cNvPr id="22540" name="Picture 12" descr="http://s7d2.scene7.com/is/image/Caterpillar/C732630?$cc-s$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133600"/>
            <a:ext cx="3409950" cy="2562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sr-Latn-CS" dirty="0" smtClean="0"/>
              <a:t>Hvala na pažnji!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Livena</a:t>
            </a:r>
            <a:r>
              <a:rPr lang="en-US" b="1" dirty="0" smtClean="0"/>
              <a:t> </a:t>
            </a:r>
            <a:r>
              <a:rPr lang="en-US" b="1" dirty="0" err="1" smtClean="0"/>
              <a:t>gvožđa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1295400"/>
          </a:xfrm>
        </p:spPr>
        <p:txBody>
          <a:bodyPr/>
          <a:lstStyle/>
          <a:p>
            <a:r>
              <a:rPr lang="en-US" dirty="0" err="1" smtClean="0"/>
              <a:t>Livena</a:t>
            </a:r>
            <a:r>
              <a:rPr lang="en-US" dirty="0" smtClean="0"/>
              <a:t> </a:t>
            </a:r>
            <a:r>
              <a:rPr lang="en-US" dirty="0" err="1" smtClean="0"/>
              <a:t>gvožđa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legure</a:t>
            </a:r>
            <a:r>
              <a:rPr lang="en-US" dirty="0" smtClean="0"/>
              <a:t> </a:t>
            </a:r>
            <a:r>
              <a:rPr lang="en-US" dirty="0" err="1" smtClean="0"/>
              <a:t>železa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ugljenika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2,11 do 6,67 % (</a:t>
            </a:r>
            <a:r>
              <a:rPr lang="en-US" dirty="0" err="1" smtClean="0"/>
              <a:t>obično</a:t>
            </a:r>
            <a:r>
              <a:rPr lang="en-US" dirty="0" smtClean="0"/>
              <a:t> 3-4%)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09800" y="1676400"/>
            <a:ext cx="4800600" cy="4876800"/>
            <a:chOff x="2209800" y="1600200"/>
            <a:chExt cx="4800600" cy="4876800"/>
          </a:xfrm>
        </p:grpSpPr>
        <p:pic>
          <p:nvPicPr>
            <p:cNvPr id="8194" name="Picture 2" descr="http://www.sv.vt.edu/classes/MSE2094_NoteBook/96ClassProj/examples/FeC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09800" y="1600200"/>
              <a:ext cx="4800600" cy="4234676"/>
            </a:xfrm>
            <a:prstGeom prst="rect">
              <a:avLst/>
            </a:prstGeom>
            <a:noFill/>
          </p:spPr>
        </p:pic>
        <p:sp>
          <p:nvSpPr>
            <p:cNvPr id="5" name="Left-Right Arrow 4"/>
            <p:cNvSpPr/>
            <p:nvPr/>
          </p:nvSpPr>
          <p:spPr>
            <a:xfrm>
              <a:off x="2514600" y="5715000"/>
              <a:ext cx="2286000" cy="762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Čelici</a:t>
              </a:r>
              <a:endParaRPr lang="en-US" dirty="0"/>
            </a:p>
          </p:txBody>
        </p:sp>
        <p:sp>
          <p:nvSpPr>
            <p:cNvPr id="6" name="Left-Right Arrow 5"/>
            <p:cNvSpPr/>
            <p:nvPr/>
          </p:nvSpPr>
          <p:spPr>
            <a:xfrm>
              <a:off x="4800600" y="5715000"/>
              <a:ext cx="1981200" cy="762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Livena</a:t>
              </a:r>
              <a:r>
                <a:rPr lang="en-US" dirty="0" smtClean="0"/>
                <a:t> </a:t>
              </a:r>
              <a:r>
                <a:rPr lang="en-US" dirty="0" err="1" smtClean="0"/>
                <a:t>gvožđa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 err="1" smtClean="0"/>
              <a:t>Vrste</a:t>
            </a:r>
            <a:r>
              <a:rPr lang="en-US" dirty="0" smtClean="0"/>
              <a:t> </a:t>
            </a:r>
            <a:r>
              <a:rPr lang="en-US" dirty="0" err="1" smtClean="0"/>
              <a:t>livenih</a:t>
            </a:r>
            <a:r>
              <a:rPr lang="en-US" dirty="0" smtClean="0"/>
              <a:t> </a:t>
            </a:r>
            <a:r>
              <a:rPr lang="en-US" dirty="0" err="1" smtClean="0"/>
              <a:t>gvožđa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Siva</a:t>
            </a:r>
            <a:r>
              <a:rPr lang="sr-Latn-CS" dirty="0" smtClean="0"/>
              <a:t> (šira upotreba)</a:t>
            </a:r>
            <a:endParaRPr lang="en-US" dirty="0" smtClean="0"/>
          </a:p>
          <a:p>
            <a:pPr marL="514350" indent="-514350">
              <a:buAutoNum type="alphaLcParenR"/>
            </a:pP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err="1" smtClean="0"/>
              <a:t>Bela</a:t>
            </a:r>
            <a:r>
              <a:rPr lang="sr-Latn-CS" dirty="0" smtClean="0"/>
              <a:t> (ograničena upotreba)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Višak</a:t>
            </a:r>
            <a:r>
              <a:rPr lang="en-US" dirty="0" smtClean="0"/>
              <a:t>” </a:t>
            </a:r>
            <a:r>
              <a:rPr lang="en-US" dirty="0" err="1" smtClean="0"/>
              <a:t>ugljenika</a:t>
            </a:r>
            <a:r>
              <a:rPr lang="en-US" dirty="0" smtClean="0"/>
              <a:t> </a:t>
            </a:r>
            <a:r>
              <a:rPr lang="en-US" dirty="0" err="1" smtClean="0"/>
              <a:t>preko</a:t>
            </a:r>
            <a:r>
              <a:rPr lang="en-US" dirty="0" smtClean="0"/>
              <a:t> 2,11% se </a:t>
            </a:r>
            <a:r>
              <a:rPr lang="en-US" dirty="0" err="1" smtClean="0"/>
              <a:t>pojavljuje</a:t>
            </a:r>
            <a:r>
              <a:rPr lang="en-US" dirty="0" smtClean="0"/>
              <a:t> u </a:t>
            </a:r>
            <a:r>
              <a:rPr lang="en-US" dirty="0" err="1" smtClean="0"/>
              <a:t>obliku</a:t>
            </a:r>
            <a:r>
              <a:rPr lang="en-US" dirty="0" smtClean="0"/>
              <a:t> </a:t>
            </a:r>
            <a:r>
              <a:rPr lang="en-US" dirty="0" err="1" smtClean="0"/>
              <a:t>grafita</a:t>
            </a:r>
            <a:endParaRPr lang="en-US" dirty="0" smtClean="0"/>
          </a:p>
          <a:p>
            <a:r>
              <a:rPr lang="en-US" dirty="0" err="1" smtClean="0"/>
              <a:t>Sadrže</a:t>
            </a:r>
            <a:r>
              <a:rPr lang="en-US" dirty="0" smtClean="0"/>
              <a:t> Si (do 3 %)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 smtClean="0"/>
              <a:t>sporo</a:t>
            </a:r>
            <a:r>
              <a:rPr lang="en-US" dirty="0" smtClean="0"/>
              <a:t> </a:t>
            </a:r>
            <a:r>
              <a:rPr lang="en-US" dirty="0" err="1" smtClean="0"/>
              <a:t>hlađenje</a:t>
            </a:r>
            <a:r>
              <a:rPr lang="en-US" dirty="0" smtClean="0"/>
              <a:t> </a:t>
            </a:r>
            <a:r>
              <a:rPr lang="en-US" dirty="0" err="1" smtClean="0"/>
              <a:t>izaziva</a:t>
            </a:r>
            <a:r>
              <a:rPr lang="en-US" dirty="0" smtClean="0"/>
              <a:t> </a:t>
            </a:r>
            <a:r>
              <a:rPr lang="en-US" dirty="0" err="1" smtClean="0"/>
              <a:t>inokulaciju</a:t>
            </a:r>
            <a:r>
              <a:rPr lang="en-US" dirty="0" smtClean="0"/>
              <a:t> </a:t>
            </a:r>
            <a:r>
              <a:rPr lang="en-US" dirty="0" err="1" smtClean="0"/>
              <a:t>grafita</a:t>
            </a:r>
            <a:endParaRPr lang="en-US" dirty="0" smtClean="0"/>
          </a:p>
          <a:p>
            <a:r>
              <a:rPr lang="en-US" dirty="0" err="1" smtClean="0"/>
              <a:t>Livena</a:t>
            </a:r>
            <a:r>
              <a:rPr lang="en-US" dirty="0" smtClean="0"/>
              <a:t> </a:t>
            </a:r>
            <a:r>
              <a:rPr lang="en-US" dirty="0" err="1" smtClean="0"/>
              <a:t>gvožđa</a:t>
            </a:r>
            <a:r>
              <a:rPr lang="en-US" dirty="0" smtClean="0"/>
              <a:t> se dele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obliku</a:t>
            </a:r>
            <a:r>
              <a:rPr lang="en-US" dirty="0" smtClean="0"/>
              <a:t> </a:t>
            </a:r>
            <a:r>
              <a:rPr lang="en-US" dirty="0" err="1" smtClean="0"/>
              <a:t>grafita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Sivi</a:t>
            </a:r>
            <a:r>
              <a:rPr lang="en-US" dirty="0" smtClean="0"/>
              <a:t> </a:t>
            </a:r>
            <a:r>
              <a:rPr lang="en-US" dirty="0" err="1" smtClean="0"/>
              <a:t>liv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2. Temper </a:t>
            </a:r>
            <a:r>
              <a:rPr lang="en-US" dirty="0" err="1" smtClean="0"/>
              <a:t>liv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Vermikularni</a:t>
            </a:r>
            <a:r>
              <a:rPr lang="en-US" dirty="0" smtClean="0"/>
              <a:t> </a:t>
            </a:r>
            <a:r>
              <a:rPr lang="en-US" dirty="0" err="1" smtClean="0"/>
              <a:t>liv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4. </a:t>
            </a:r>
            <a:r>
              <a:rPr lang="en-US" dirty="0" err="1" smtClean="0"/>
              <a:t>Nodularni</a:t>
            </a:r>
            <a:r>
              <a:rPr lang="en-US" dirty="0" smtClean="0"/>
              <a:t> </a:t>
            </a:r>
            <a:r>
              <a:rPr lang="en-US" dirty="0" err="1" smtClean="0"/>
              <a:t>liv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5. ADI </a:t>
            </a:r>
            <a:r>
              <a:rPr lang="en-US" dirty="0" err="1" smtClean="0"/>
              <a:t>materijal</a:t>
            </a:r>
            <a:r>
              <a:rPr lang="en-US" dirty="0" smtClean="0"/>
              <a:t> – </a:t>
            </a:r>
            <a:r>
              <a:rPr lang="sr-Latn-CS" dirty="0" smtClean="0"/>
              <a:t>termički obrađeni nodularni liv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2971800" y="3886200"/>
            <a:ext cx="304800" cy="1600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52800" y="4114800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Metalna</a:t>
            </a:r>
            <a:r>
              <a:rPr lang="en-US" sz="2800" dirty="0"/>
              <a:t> </a:t>
            </a:r>
            <a:r>
              <a:rPr lang="en-US" sz="2800" dirty="0" err="1" smtClean="0"/>
              <a:t>osnova</a:t>
            </a:r>
            <a:r>
              <a:rPr lang="en-US" sz="2800" dirty="0" smtClean="0"/>
              <a:t>: </a:t>
            </a:r>
            <a:r>
              <a:rPr lang="en-US" sz="2800" dirty="0" err="1"/>
              <a:t>feritna</a:t>
            </a:r>
            <a:r>
              <a:rPr lang="en-US" sz="2800" dirty="0"/>
              <a:t>, </a:t>
            </a:r>
            <a:r>
              <a:rPr lang="en-US" sz="2800" dirty="0" err="1"/>
              <a:t>feritno-perlitna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perlitna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4572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Siva </a:t>
            </a:r>
            <a:r>
              <a:rPr lang="en-US" sz="4800" dirty="0" err="1" smtClean="0"/>
              <a:t>livena</a:t>
            </a:r>
            <a:r>
              <a:rPr lang="en-US" sz="4800" dirty="0" smtClean="0"/>
              <a:t> </a:t>
            </a:r>
            <a:r>
              <a:rPr lang="en-US" sz="4800" dirty="0" err="1" smtClean="0"/>
              <a:t>gvožđa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err="1" smtClean="0"/>
              <a:t>Osobine</a:t>
            </a:r>
            <a:r>
              <a:rPr lang="en-US" dirty="0" smtClean="0"/>
              <a:t> </a:t>
            </a:r>
            <a:r>
              <a:rPr lang="en-US" dirty="0" err="1" smtClean="0"/>
              <a:t>sivih</a:t>
            </a:r>
            <a:r>
              <a:rPr lang="en-US" dirty="0" smtClean="0"/>
              <a:t> </a:t>
            </a:r>
            <a:r>
              <a:rPr lang="en-US" dirty="0" err="1" smtClean="0"/>
              <a:t>livenih</a:t>
            </a:r>
            <a:r>
              <a:rPr lang="en-US" dirty="0" smtClean="0"/>
              <a:t> </a:t>
            </a:r>
            <a:r>
              <a:rPr lang="en-US" dirty="0" err="1" smtClean="0"/>
              <a:t>gvožđa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/>
              <a:t>P</a:t>
            </a:r>
            <a:r>
              <a:rPr lang="en-US" dirty="0" err="1" smtClean="0"/>
              <a:t>rednosti</a:t>
            </a:r>
            <a:r>
              <a:rPr lang="en-US" dirty="0" smtClean="0"/>
              <a:t>:  </a:t>
            </a:r>
            <a:r>
              <a:rPr lang="en-US" dirty="0" err="1" smtClean="0"/>
              <a:t>lakše</a:t>
            </a:r>
            <a:r>
              <a:rPr lang="en-US" dirty="0" smtClean="0"/>
              <a:t> se </a:t>
            </a:r>
            <a:r>
              <a:rPr lang="en-US" dirty="0" err="1" smtClean="0"/>
              <a:t>liju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čelika</a:t>
            </a:r>
            <a:r>
              <a:rPr lang="en-US" dirty="0" smtClean="0"/>
              <a:t>, </a:t>
            </a:r>
            <a:r>
              <a:rPr lang="en-US" dirty="0" err="1" smtClean="0"/>
              <a:t>jeftin</a:t>
            </a:r>
            <a:r>
              <a:rPr lang="sr-Latn-CS" dirty="0" smtClean="0"/>
              <a:t>a</a:t>
            </a:r>
            <a:r>
              <a:rPr lang="en-US" dirty="0" smtClean="0"/>
              <a:t> (tope se </a:t>
            </a:r>
            <a:r>
              <a:rPr lang="en-US" dirty="0" err="1" smtClean="0"/>
              <a:t>na</a:t>
            </a:r>
            <a:r>
              <a:rPr lang="en-US" dirty="0" smtClean="0"/>
              <a:t> ~1150, ne </a:t>
            </a:r>
            <a:r>
              <a:rPr lang="en-US" dirty="0" err="1" smtClean="0"/>
              <a:t>na</a:t>
            </a:r>
            <a:r>
              <a:rPr lang="en-US" dirty="0" smtClean="0"/>
              <a:t> ~15</a:t>
            </a:r>
            <a:r>
              <a:rPr lang="sr-Latn-CS" dirty="0" smtClean="0"/>
              <a:t>0</a:t>
            </a:r>
            <a:r>
              <a:rPr lang="en-US" dirty="0" smtClean="0"/>
              <a:t>0</a:t>
            </a:r>
            <a:r>
              <a:rPr lang="en-US" baseline="30000" dirty="0" smtClean="0"/>
              <a:t>o</a:t>
            </a:r>
            <a:r>
              <a:rPr lang="en-US" dirty="0" smtClean="0"/>
              <a:t>C, </a:t>
            </a:r>
            <a:r>
              <a:rPr lang="en-US" dirty="0" err="1" smtClean="0"/>
              <a:t>apsorbuju</a:t>
            </a:r>
            <a:r>
              <a:rPr lang="en-US" dirty="0" smtClean="0"/>
              <a:t> </a:t>
            </a:r>
            <a:r>
              <a:rPr lang="en-US" dirty="0" err="1" smtClean="0"/>
              <a:t>vibracije</a:t>
            </a:r>
            <a:r>
              <a:rPr lang="en-US" dirty="0" smtClean="0"/>
              <a:t>, </a:t>
            </a:r>
            <a:r>
              <a:rPr lang="en-US" dirty="0" err="1" smtClean="0"/>
              <a:t>lako</a:t>
            </a:r>
            <a:r>
              <a:rPr lang="en-US" dirty="0" smtClean="0"/>
              <a:t> se </a:t>
            </a:r>
            <a:r>
              <a:rPr lang="en-US" dirty="0" err="1" smtClean="0"/>
              <a:t>mašinski</a:t>
            </a:r>
            <a:r>
              <a:rPr lang="en-US" dirty="0" smtClean="0"/>
              <a:t> </a:t>
            </a:r>
            <a:r>
              <a:rPr lang="en-US" dirty="0" err="1" smtClean="0"/>
              <a:t>obrađuju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Nedostaci</a:t>
            </a:r>
            <a:r>
              <a:rPr lang="en-US" dirty="0" smtClean="0"/>
              <a:t>: </a:t>
            </a:r>
            <a:r>
              <a:rPr lang="en-US" dirty="0" err="1" smtClean="0"/>
              <a:t>čvrstoća</a:t>
            </a:r>
            <a:r>
              <a:rPr lang="en-US" dirty="0" smtClean="0"/>
              <a:t> </a:t>
            </a:r>
            <a:r>
              <a:rPr lang="en-US" dirty="0" err="1" smtClean="0"/>
              <a:t>niža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nivou</a:t>
            </a:r>
            <a:r>
              <a:rPr lang="en-US" dirty="0" smtClean="0"/>
              <a:t> </a:t>
            </a:r>
            <a:r>
              <a:rPr lang="en-US" dirty="0" err="1" smtClean="0"/>
              <a:t>čelika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poboljšanje</a:t>
            </a:r>
            <a:r>
              <a:rPr lang="en-US" dirty="0" smtClean="0"/>
              <a:t>, </a:t>
            </a:r>
            <a:r>
              <a:rPr lang="en-US" dirty="0" err="1" smtClean="0"/>
              <a:t>krti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manje</a:t>
            </a:r>
            <a:r>
              <a:rPr lang="en-US" dirty="0" smtClean="0"/>
              <a:t> </a:t>
            </a:r>
            <a:r>
              <a:rPr lang="en-US" dirty="0" err="1" smtClean="0"/>
              <a:t>duktilni</a:t>
            </a:r>
            <a:r>
              <a:rPr lang="en-US" dirty="0" smtClean="0"/>
              <a:t> </a:t>
            </a:r>
            <a:r>
              <a:rPr lang="en-US" dirty="0" err="1" smtClean="0"/>
              <a:t>materijali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čelika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poboljšanje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Sivi</a:t>
            </a:r>
            <a:r>
              <a:rPr lang="en-US" dirty="0" smtClean="0"/>
              <a:t> </a:t>
            </a:r>
            <a:r>
              <a:rPr lang="en-US" dirty="0" err="1" smtClean="0"/>
              <a:t>liv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Grafit</a:t>
            </a:r>
            <a:r>
              <a:rPr lang="en-US" dirty="0" smtClean="0"/>
              <a:t> je u </a:t>
            </a:r>
            <a:r>
              <a:rPr lang="en-US" dirty="0" err="1" smtClean="0"/>
              <a:t>obliku</a:t>
            </a:r>
            <a:r>
              <a:rPr lang="en-US" dirty="0" smtClean="0"/>
              <a:t> </a:t>
            </a:r>
            <a:r>
              <a:rPr lang="en-US" dirty="0" err="1" smtClean="0"/>
              <a:t>lamela</a:t>
            </a:r>
            <a:endParaRPr lang="en-US" dirty="0" smtClean="0"/>
          </a:p>
          <a:p>
            <a:r>
              <a:rPr lang="en-US" dirty="0" err="1" smtClean="0"/>
              <a:t>Označavanje</a:t>
            </a:r>
            <a:r>
              <a:rPr lang="en-US" dirty="0" smtClean="0"/>
              <a:t>: GJL-_ _ _</a:t>
            </a:r>
          </a:p>
          <a:p>
            <a:pPr>
              <a:buNone/>
            </a:pPr>
            <a:r>
              <a:rPr lang="en-US" dirty="0" smtClean="0"/>
              <a:t>				</a:t>
            </a:r>
            <a:r>
              <a:rPr lang="en-US" dirty="0" err="1" smtClean="0"/>
              <a:t>nazivna</a:t>
            </a:r>
            <a:r>
              <a:rPr lang="en-US" dirty="0" smtClean="0"/>
              <a:t> </a:t>
            </a:r>
            <a:r>
              <a:rPr lang="en-US" dirty="0" err="1" smtClean="0"/>
              <a:t>zatezna</a:t>
            </a:r>
            <a:r>
              <a:rPr lang="en-US" dirty="0" smtClean="0"/>
              <a:t> </a:t>
            </a:r>
            <a:r>
              <a:rPr lang="en-US" dirty="0" err="1" smtClean="0"/>
              <a:t>čvrstoća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m</a:t>
            </a:r>
            <a:endParaRPr lang="en-US" dirty="0" smtClean="0"/>
          </a:p>
          <a:p>
            <a:r>
              <a:rPr lang="en-US" dirty="0" err="1" smtClean="0"/>
              <a:t>Zatezna</a:t>
            </a:r>
            <a:r>
              <a:rPr lang="en-US" dirty="0" smtClean="0"/>
              <a:t> </a:t>
            </a:r>
            <a:r>
              <a:rPr lang="en-US" dirty="0" err="1" smtClean="0"/>
              <a:t>čvrstoća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100 do 350 </a:t>
            </a:r>
            <a:r>
              <a:rPr lang="en-US" dirty="0" err="1" smtClean="0"/>
              <a:t>MPa</a:t>
            </a:r>
            <a:endParaRPr lang="en-US" dirty="0"/>
          </a:p>
        </p:txBody>
      </p:sp>
      <p:pic>
        <p:nvPicPr>
          <p:cNvPr id="6146" name="Picture 2" descr="http://www.castings.plc.uk/rte_img_standard_26.jpg"/>
          <p:cNvPicPr>
            <a:picLocks noChangeAspect="1" noChangeArrowheads="1"/>
          </p:cNvPicPr>
          <p:nvPr/>
        </p:nvPicPr>
        <p:blipFill>
          <a:blip r:embed="rId2">
            <a:grayscl/>
            <a:lum bright="20000"/>
          </a:blip>
          <a:srcRect/>
          <a:stretch>
            <a:fillRect/>
          </a:stretch>
        </p:blipFill>
        <p:spPr bwMode="auto">
          <a:xfrm>
            <a:off x="304800" y="4079662"/>
            <a:ext cx="3352800" cy="2511639"/>
          </a:xfrm>
          <a:prstGeom prst="rect">
            <a:avLst/>
          </a:prstGeom>
          <a:noFill/>
        </p:spPr>
      </p:pic>
      <p:pic>
        <p:nvPicPr>
          <p:cNvPr id="6148" name="Picture 4" descr="http://metallurgyfordummies.com/wp-content/uploads/2011/09/grey-cast-iron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038600"/>
            <a:ext cx="3838575" cy="2563571"/>
          </a:xfrm>
          <a:prstGeom prst="rect">
            <a:avLst/>
          </a:prstGeom>
          <a:noFill/>
        </p:spPr>
      </p:pic>
      <p:sp>
        <p:nvSpPr>
          <p:cNvPr id="6" name="Right Brace 5"/>
          <p:cNvSpPr/>
          <p:nvPr/>
        </p:nvSpPr>
        <p:spPr>
          <a:xfrm rot="5400000">
            <a:off x="4114800" y="2438400"/>
            <a:ext cx="228600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 smtClean="0"/>
              <a:t>Osobine</a:t>
            </a:r>
            <a:r>
              <a:rPr lang="en-US" dirty="0" smtClean="0"/>
              <a:t>:  </a:t>
            </a:r>
            <a:r>
              <a:rPr lang="en-US" dirty="0" err="1" smtClean="0"/>
              <a:t>niska</a:t>
            </a:r>
            <a:r>
              <a:rPr lang="en-US" dirty="0" smtClean="0"/>
              <a:t> </a:t>
            </a:r>
            <a:r>
              <a:rPr lang="en-US" dirty="0" err="1" smtClean="0"/>
              <a:t>cena</a:t>
            </a:r>
            <a:r>
              <a:rPr lang="en-US" dirty="0" smtClean="0"/>
              <a:t>, dobra </a:t>
            </a:r>
            <a:r>
              <a:rPr lang="en-US" dirty="0" err="1" smtClean="0"/>
              <a:t>livljivost</a:t>
            </a:r>
            <a:r>
              <a:rPr lang="en-US" dirty="0" smtClean="0"/>
              <a:t>, </a:t>
            </a:r>
            <a:r>
              <a:rPr lang="en-US" dirty="0" err="1" smtClean="0"/>
              <a:t>niska</a:t>
            </a:r>
            <a:r>
              <a:rPr lang="en-US" dirty="0" smtClean="0"/>
              <a:t> </a:t>
            </a:r>
            <a:r>
              <a:rPr lang="en-US" dirty="0" err="1" smtClean="0"/>
              <a:t>čvrstoća</a:t>
            </a:r>
            <a:r>
              <a:rPr lang="en-US" dirty="0" smtClean="0"/>
              <a:t>, </a:t>
            </a:r>
            <a:r>
              <a:rPr lang="en-US" dirty="0" err="1" smtClean="0"/>
              <a:t>krtost</a:t>
            </a:r>
            <a:r>
              <a:rPr lang="en-US" dirty="0" smtClean="0"/>
              <a:t>, </a:t>
            </a:r>
            <a:r>
              <a:rPr lang="en-US" dirty="0" err="1" smtClean="0"/>
              <a:t>odlično</a:t>
            </a:r>
            <a:r>
              <a:rPr lang="en-US" dirty="0" smtClean="0"/>
              <a:t> </a:t>
            </a:r>
            <a:r>
              <a:rPr lang="en-US" dirty="0" err="1" smtClean="0"/>
              <a:t>apsorbuje</a:t>
            </a:r>
            <a:r>
              <a:rPr lang="en-US" dirty="0" smtClean="0"/>
              <a:t> </a:t>
            </a:r>
            <a:r>
              <a:rPr lang="en-US" dirty="0" err="1" smtClean="0"/>
              <a:t>vibracije</a:t>
            </a:r>
            <a:endParaRPr lang="en-US" dirty="0" smtClean="0"/>
          </a:p>
          <a:p>
            <a:r>
              <a:rPr lang="en-US" dirty="0" err="1" smtClean="0"/>
              <a:t>Primena</a:t>
            </a:r>
            <a:r>
              <a:rPr lang="en-US" dirty="0" smtClean="0"/>
              <a:t>: </a:t>
            </a:r>
            <a:r>
              <a:rPr lang="en-US" dirty="0" err="1" smtClean="0"/>
              <a:t>kućišta</a:t>
            </a:r>
            <a:r>
              <a:rPr lang="en-US" dirty="0" smtClean="0"/>
              <a:t> </a:t>
            </a:r>
            <a:r>
              <a:rPr lang="en-US" dirty="0" err="1" smtClean="0"/>
              <a:t>mašina</a:t>
            </a:r>
            <a:r>
              <a:rPr lang="en-US" dirty="0" smtClean="0"/>
              <a:t> </a:t>
            </a:r>
            <a:r>
              <a:rPr lang="en-US" dirty="0" err="1" smtClean="0"/>
              <a:t>alatki</a:t>
            </a:r>
            <a:r>
              <a:rPr lang="en-US" dirty="0" smtClean="0"/>
              <a:t>, </a:t>
            </a:r>
            <a:r>
              <a:rPr lang="en-US" dirty="0" err="1" smtClean="0"/>
              <a:t>kućišta</a:t>
            </a:r>
            <a:r>
              <a:rPr lang="en-US" dirty="0" smtClean="0"/>
              <a:t> </a:t>
            </a:r>
            <a:r>
              <a:rPr lang="en-US" dirty="0" err="1" smtClean="0"/>
              <a:t>pumpi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ventila</a:t>
            </a:r>
            <a:r>
              <a:rPr lang="en-US" dirty="0" smtClean="0"/>
              <a:t>, </a:t>
            </a:r>
            <a:r>
              <a:rPr lang="en-US" dirty="0" err="1" smtClean="0"/>
              <a:t>blokovi</a:t>
            </a:r>
            <a:r>
              <a:rPr lang="en-US" dirty="0" smtClean="0"/>
              <a:t> </a:t>
            </a:r>
            <a:r>
              <a:rPr lang="en-US" dirty="0" err="1" smtClean="0"/>
              <a:t>motora</a:t>
            </a:r>
            <a:r>
              <a:rPr lang="en-US" dirty="0" smtClean="0"/>
              <a:t>, </a:t>
            </a:r>
            <a:r>
              <a:rPr lang="en-US" dirty="0" err="1" smtClean="0"/>
              <a:t>klipovi</a:t>
            </a:r>
            <a:r>
              <a:rPr lang="en-US" dirty="0" smtClean="0"/>
              <a:t>, </a:t>
            </a:r>
            <a:r>
              <a:rPr lang="en-US" dirty="0" err="1" smtClean="0"/>
              <a:t>klipni</a:t>
            </a:r>
            <a:r>
              <a:rPr lang="en-US" dirty="0" smtClean="0"/>
              <a:t> </a:t>
            </a:r>
            <a:r>
              <a:rPr lang="en-US" dirty="0" err="1" smtClean="0"/>
              <a:t>prstenovi</a:t>
            </a:r>
            <a:r>
              <a:rPr lang="en-US" dirty="0" smtClean="0"/>
              <a:t>,…</a:t>
            </a:r>
            <a:endParaRPr lang="en-US" dirty="0"/>
          </a:p>
        </p:txBody>
      </p:sp>
      <p:pic>
        <p:nvPicPr>
          <p:cNvPr id="8194" name="Picture 2" descr="http://www.heunisch-guss.com/typo3temp/pics/42c42cb4be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800600"/>
            <a:ext cx="2427163" cy="2057400"/>
          </a:xfrm>
          <a:prstGeom prst="rect">
            <a:avLst/>
          </a:prstGeom>
          <a:noFill/>
        </p:spPr>
      </p:pic>
      <p:pic>
        <p:nvPicPr>
          <p:cNvPr id="8196" name="Picture 4" descr="http://img.directindustry.com/images_di/photo-g/cast-iron-wheel-16593-25114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845862"/>
            <a:ext cx="3086100" cy="2012138"/>
          </a:xfrm>
          <a:prstGeom prst="rect">
            <a:avLst/>
          </a:prstGeom>
          <a:noFill/>
        </p:spPr>
      </p:pic>
      <p:pic>
        <p:nvPicPr>
          <p:cNvPr id="8198" name="Picture 6" descr="http://images04.olx.in/ui/19/09/11/1377439848_496790811_2-h22-lathe-machine-for-sale-Bangalor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19400" y="5037392"/>
            <a:ext cx="3238500" cy="1820608"/>
          </a:xfrm>
          <a:prstGeom prst="rect">
            <a:avLst/>
          </a:prstGeom>
          <a:noFill/>
        </p:spPr>
      </p:pic>
      <p:pic>
        <p:nvPicPr>
          <p:cNvPr id="8200" name="Picture 8" descr="http://www.engineparts.cn/upload/h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124200"/>
            <a:ext cx="2590800" cy="1801466"/>
          </a:xfrm>
          <a:prstGeom prst="rect">
            <a:avLst/>
          </a:prstGeom>
          <a:noFill/>
        </p:spPr>
      </p:pic>
      <p:pic>
        <p:nvPicPr>
          <p:cNvPr id="8202" name="Picture 10" descr="http://images.gasgoo.com/MiMwMDRfMDA0IzkyNjkyMDAwMA--/auto-part-ductile-cast-iron-piston-ring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326439" y="2743200"/>
            <a:ext cx="1817561" cy="2209800"/>
          </a:xfrm>
          <a:prstGeom prst="rect">
            <a:avLst/>
          </a:prstGeom>
          <a:noFill/>
        </p:spPr>
      </p:pic>
      <p:pic>
        <p:nvPicPr>
          <p:cNvPr id="8204" name="Picture 12" descr="http://www.thepipefittings.com/gifs/cast-iron-pipe-fitting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0800" y="3124200"/>
            <a:ext cx="2286000" cy="1622934"/>
          </a:xfrm>
          <a:prstGeom prst="rect">
            <a:avLst/>
          </a:prstGeom>
          <a:noFill/>
        </p:spPr>
      </p:pic>
      <p:pic>
        <p:nvPicPr>
          <p:cNvPr id="8206" name="Picture 14" descr="http://img.directindustry.com/images_di/photo-g/cast-iron-centrifugal-pump-14176-227601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3124200"/>
            <a:ext cx="1904999" cy="1670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 </a:t>
            </a:r>
            <a:r>
              <a:rPr lang="en-US" dirty="0" err="1" smtClean="0"/>
              <a:t>liv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 smtClean="0"/>
              <a:t>Grafit</a:t>
            </a:r>
            <a:r>
              <a:rPr lang="en-US" sz="2800" dirty="0" smtClean="0"/>
              <a:t> je u </a:t>
            </a:r>
            <a:r>
              <a:rPr lang="en-US" sz="2800" dirty="0" err="1" smtClean="0"/>
              <a:t>obliku</a:t>
            </a:r>
            <a:r>
              <a:rPr lang="en-US" sz="2800" dirty="0" smtClean="0"/>
              <a:t> </a:t>
            </a:r>
            <a:r>
              <a:rPr lang="en-US" sz="2800" dirty="0" err="1" smtClean="0"/>
              <a:t>pahuljica</a:t>
            </a:r>
            <a:endParaRPr lang="en-US" sz="2800" dirty="0" smtClean="0"/>
          </a:p>
          <a:p>
            <a:r>
              <a:rPr lang="en-US" sz="2800" dirty="0" err="1" smtClean="0"/>
              <a:t>Postoji</a:t>
            </a:r>
            <a:r>
              <a:rPr lang="en-US" sz="2800" dirty="0" smtClean="0"/>
              <a:t>: 		</a:t>
            </a:r>
            <a:r>
              <a:rPr lang="en-US" sz="2800" dirty="0" err="1" smtClean="0"/>
              <a:t>beli</a:t>
            </a:r>
            <a:r>
              <a:rPr lang="en-US" sz="2800" dirty="0" smtClean="0"/>
              <a:t>              </a:t>
            </a:r>
            <a:r>
              <a:rPr lang="en-US" sz="2800" dirty="0" err="1" smtClean="0"/>
              <a:t>i</a:t>
            </a:r>
            <a:r>
              <a:rPr lang="en-US" sz="2800" dirty="0" smtClean="0"/>
              <a:t>     </a:t>
            </a:r>
            <a:r>
              <a:rPr lang="en-US" sz="2800" dirty="0" err="1" smtClean="0"/>
              <a:t>crni</a:t>
            </a:r>
            <a:r>
              <a:rPr lang="en-US" sz="2800" dirty="0" smtClean="0"/>
              <a:t> temper </a:t>
            </a:r>
            <a:r>
              <a:rPr lang="en-US" sz="2800" dirty="0" err="1" smtClean="0"/>
              <a:t>liv</a:t>
            </a:r>
            <a:endParaRPr lang="en-US" sz="2800" dirty="0" smtClean="0"/>
          </a:p>
          <a:p>
            <a:r>
              <a:rPr lang="en-US" sz="2800" dirty="0" err="1" smtClean="0"/>
              <a:t>Označavanje</a:t>
            </a:r>
            <a:r>
              <a:rPr lang="en-US" sz="2800" dirty="0" smtClean="0"/>
              <a:t>: GJMW-_ _ _-_ </a:t>
            </a:r>
            <a:r>
              <a:rPr lang="en-US" sz="2800" dirty="0" err="1" smtClean="0"/>
              <a:t>ili</a:t>
            </a:r>
            <a:r>
              <a:rPr lang="en-US" sz="2800" dirty="0" smtClean="0"/>
              <a:t> GJMB-_ _ _-_</a:t>
            </a:r>
          </a:p>
          <a:p>
            <a:pPr>
              <a:buNone/>
            </a:pPr>
            <a:r>
              <a:rPr lang="en-US" sz="2800" dirty="0" smtClean="0"/>
              <a:t>			</a:t>
            </a:r>
            <a:r>
              <a:rPr lang="en-US" sz="2800" dirty="0" err="1" smtClean="0"/>
              <a:t>nazivna</a:t>
            </a:r>
            <a:r>
              <a:rPr lang="en-US" sz="2800" dirty="0" smtClean="0"/>
              <a:t> </a:t>
            </a:r>
            <a:r>
              <a:rPr lang="en-US" sz="2800" dirty="0" err="1" smtClean="0"/>
              <a:t>zatezna</a:t>
            </a:r>
            <a:r>
              <a:rPr lang="en-US" sz="2800" dirty="0" smtClean="0"/>
              <a:t> </a:t>
            </a:r>
            <a:r>
              <a:rPr lang="en-US" sz="2800" dirty="0" err="1" smtClean="0"/>
              <a:t>čvrstoća</a:t>
            </a:r>
            <a:r>
              <a:rPr lang="en-US" sz="2800" dirty="0" smtClean="0"/>
              <a:t> </a:t>
            </a:r>
            <a:r>
              <a:rPr lang="en-US" sz="2800" dirty="0" err="1" smtClean="0"/>
              <a:t>R</a:t>
            </a:r>
            <a:r>
              <a:rPr lang="en-US" sz="2800" baseline="-25000" dirty="0" err="1" smtClean="0"/>
              <a:t>m</a:t>
            </a:r>
            <a:r>
              <a:rPr lang="en-US" sz="2800" dirty="0" smtClean="0"/>
              <a:t>	</a:t>
            </a:r>
            <a:r>
              <a:rPr lang="en-US" sz="2800" dirty="0" err="1" smtClean="0"/>
              <a:t>izduženje</a:t>
            </a:r>
            <a:r>
              <a:rPr lang="en-US" sz="2800" dirty="0" smtClean="0"/>
              <a:t> A</a:t>
            </a:r>
          </a:p>
          <a:p>
            <a:r>
              <a:rPr lang="en-US" sz="2800" dirty="0" err="1" smtClean="0"/>
              <a:t>Zatezna</a:t>
            </a:r>
            <a:r>
              <a:rPr lang="en-US" sz="2800" dirty="0" smtClean="0"/>
              <a:t> </a:t>
            </a:r>
            <a:r>
              <a:rPr lang="en-US" sz="2800" dirty="0" err="1" smtClean="0"/>
              <a:t>čvrstoća</a:t>
            </a:r>
            <a:r>
              <a:rPr lang="en-US" sz="2800" dirty="0" smtClean="0"/>
              <a:t> </a:t>
            </a:r>
            <a:r>
              <a:rPr lang="en-US" sz="2800" dirty="0" err="1" smtClean="0"/>
              <a:t>od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	300 do 800 M</a:t>
            </a:r>
            <a:r>
              <a:rPr lang="sr-Latn-CS" sz="2800" dirty="0" smtClean="0"/>
              <a:t>P</a:t>
            </a:r>
            <a:r>
              <a:rPr lang="en-US" sz="2800" dirty="0" smtClean="0"/>
              <a:t>a</a:t>
            </a:r>
          </a:p>
          <a:p>
            <a:r>
              <a:rPr lang="en-US" sz="2800" dirty="0" err="1" smtClean="0"/>
              <a:t>Dobija</a:t>
            </a:r>
            <a:r>
              <a:rPr lang="en-US" sz="2800" dirty="0" smtClean="0"/>
              <a:t> se </a:t>
            </a:r>
            <a:r>
              <a:rPr lang="en-US" sz="2800" dirty="0" err="1" smtClean="0"/>
              <a:t>iz</a:t>
            </a:r>
            <a:r>
              <a:rPr lang="en-US" sz="2800" dirty="0" smtClean="0"/>
              <a:t> </a:t>
            </a:r>
            <a:r>
              <a:rPr lang="en-US" sz="2800" dirty="0" err="1" smtClean="0"/>
              <a:t>belog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livenog</a:t>
            </a:r>
            <a:r>
              <a:rPr lang="en-US" sz="2800" dirty="0" smtClean="0"/>
              <a:t> </a:t>
            </a:r>
            <a:r>
              <a:rPr lang="en-US" sz="2800" dirty="0" err="1" smtClean="0"/>
              <a:t>gvožđa</a:t>
            </a:r>
            <a:r>
              <a:rPr lang="en-US" sz="2800" dirty="0" smtClean="0"/>
              <a:t> </a:t>
            </a:r>
            <a:r>
              <a:rPr lang="en-US" sz="2800" dirty="0" err="1" smtClean="0"/>
              <a:t>postupkom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termičke</a:t>
            </a:r>
            <a:r>
              <a:rPr lang="en-US" sz="2800" dirty="0" smtClean="0"/>
              <a:t> </a:t>
            </a:r>
            <a:r>
              <a:rPr lang="en-US" sz="2800" dirty="0" err="1" smtClean="0"/>
              <a:t>obrade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 rot="5400000">
            <a:off x="4152900" y="2705100"/>
            <a:ext cx="228600" cy="76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 rot="5400000">
            <a:off x="7086600" y="2971800"/>
            <a:ext cx="228600" cy="228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 descr="http://farm3.staticflickr.com/2582/3840190860_045b46a107_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00600" y="3948994"/>
            <a:ext cx="4343400" cy="2909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555</Words>
  <Application>Microsoft Office PowerPoint</Application>
  <PresentationFormat>On-screen Show (4:3)</PresentationFormat>
  <Paragraphs>79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MATERIJALI U INŽENJERSTVU</vt:lpstr>
      <vt:lpstr>Livena gvožđa</vt:lpstr>
      <vt:lpstr>PowerPoint Presentation</vt:lpstr>
      <vt:lpstr>PowerPoint Presentation</vt:lpstr>
      <vt:lpstr>PowerPoint Presentation</vt:lpstr>
      <vt:lpstr>PowerPoint Presentation</vt:lpstr>
      <vt:lpstr>Sivi liv</vt:lpstr>
      <vt:lpstr>PowerPoint Presentation</vt:lpstr>
      <vt:lpstr>Temper liv</vt:lpstr>
      <vt:lpstr>PowerPoint Presentation</vt:lpstr>
      <vt:lpstr>Nodularni liv</vt:lpstr>
      <vt:lpstr>PowerPoint Presentation</vt:lpstr>
      <vt:lpstr>Vermikularni liv</vt:lpstr>
      <vt:lpstr>PowerPoint Presentation</vt:lpstr>
      <vt:lpstr>Bela livena gvožđa</vt:lpstr>
      <vt:lpstr>PowerPoint Presentation</vt:lpstr>
      <vt:lpstr>PowerPoint Presentation</vt:lpstr>
      <vt:lpstr>Hvala na pažnji!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Livena gvožđa</dc:title>
  <dc:creator>sebastijan</dc:creator>
  <cp:lastModifiedBy>Sebastian Baloš</cp:lastModifiedBy>
  <cp:revision>32</cp:revision>
  <dcterms:created xsi:type="dcterms:W3CDTF">2013-10-23T08:50:41Z</dcterms:created>
  <dcterms:modified xsi:type="dcterms:W3CDTF">2015-10-29T09:04:07Z</dcterms:modified>
</cp:coreProperties>
</file>